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7" r:id="rId3"/>
    <p:sldId id="260" r:id="rId4"/>
    <p:sldId id="277" r:id="rId5"/>
    <p:sldId id="269" r:id="rId6"/>
    <p:sldId id="271" r:id="rId7"/>
    <p:sldId id="274" r:id="rId8"/>
    <p:sldId id="273" r:id="rId9"/>
    <p:sldId id="268" r:id="rId10"/>
    <p:sldId id="261" r:id="rId11"/>
    <p:sldId id="262" r:id="rId12"/>
    <p:sldId id="263" r:id="rId13"/>
    <p:sldId id="264" r:id="rId14"/>
    <p:sldId id="265" r:id="rId15"/>
    <p:sldId id="266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3D8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9F9AA-FD33-432A-A297-7A60FBA33B7B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3263259-8696-4ED8-985B-EE79E50E10BD}">
      <dgm:prSet phldrT="[Text]" custT="1"/>
      <dgm:spPr/>
      <dgm:t>
        <a:bodyPr/>
        <a:lstStyle/>
        <a:p>
          <a:endParaRPr lang="en-GB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en-GB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GB" sz="2000" b="1" dirty="0" smtClean="0">
              <a:latin typeface="Times New Roman" pitchFamily="18" charset="0"/>
              <a:cs typeface="Times New Roman" pitchFamily="18" charset="0"/>
            </a:rPr>
            <a:t>15.6 %</a:t>
          </a:r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 of OIC population living on less than </a:t>
          </a:r>
          <a:r>
            <a:rPr lang="en-GB" sz="2000" b="1" dirty="0" smtClean="0">
              <a:latin typeface="Times New Roman" pitchFamily="18" charset="0"/>
              <a:cs typeface="Times New Roman" pitchFamily="18" charset="0"/>
            </a:rPr>
            <a:t>1$ a day</a:t>
          </a:r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 which is well above the world average of 11.6% and developing countries average of 11.7%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7FA6DFE2-5C42-45E8-81E2-779E61CC9B06}" type="parTrans" cxnId="{9EDEA5F0-3C3F-4DE5-8BA0-DA0A40F78C9C}">
      <dgm:prSet/>
      <dgm:spPr/>
      <dgm:t>
        <a:bodyPr/>
        <a:lstStyle/>
        <a:p>
          <a:endParaRPr lang="en-US"/>
        </a:p>
      </dgm:t>
    </dgm:pt>
    <dgm:pt modelId="{5AC2E713-D640-4DC3-82AC-B646FE41CD8E}" type="sibTrans" cxnId="{9EDEA5F0-3C3F-4DE5-8BA0-DA0A40F78C9C}">
      <dgm:prSet/>
      <dgm:spPr/>
      <dgm:t>
        <a:bodyPr/>
        <a:lstStyle/>
        <a:p>
          <a:endParaRPr lang="en-US"/>
        </a:p>
      </dgm:t>
    </dgm:pt>
    <dgm:pt modelId="{58225462-5A8A-41B5-8420-F1A82C2F6A40}">
      <dgm:prSet phldrT="[Text]" custT="1"/>
      <dgm:spPr/>
      <dgm:t>
        <a:bodyPr/>
        <a:lstStyle/>
        <a:p>
          <a:endParaRPr lang="en-GB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en-GB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en-GB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GB" sz="2000" b="1" dirty="0" smtClean="0">
              <a:latin typeface="Times New Roman" pitchFamily="18" charset="0"/>
              <a:cs typeface="Times New Roman" pitchFamily="18" charset="0"/>
            </a:rPr>
            <a:t>31% </a:t>
          </a:r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of OIC population living below the threshold of </a:t>
          </a:r>
          <a:r>
            <a:rPr lang="en-GB" sz="2000" b="1" dirty="0" smtClean="0">
              <a:latin typeface="Times New Roman" pitchFamily="18" charset="0"/>
              <a:cs typeface="Times New Roman" pitchFamily="18" charset="0"/>
            </a:rPr>
            <a:t>1.25$ a day</a:t>
          </a:r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 by remaining quite above the world average of 14% and developing countries average of 17%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AAE36C24-C218-4B47-8354-0B6E3CD3711A}" type="parTrans" cxnId="{CF2F269B-39D8-476C-BE7F-7CD0A7CE1380}">
      <dgm:prSet/>
      <dgm:spPr/>
      <dgm:t>
        <a:bodyPr/>
        <a:lstStyle/>
        <a:p>
          <a:endParaRPr lang="en-US"/>
        </a:p>
      </dgm:t>
    </dgm:pt>
    <dgm:pt modelId="{7BA7A370-B07E-40D5-91F2-C76FED1701CB}" type="sibTrans" cxnId="{CF2F269B-39D8-476C-BE7F-7CD0A7CE1380}">
      <dgm:prSet/>
      <dgm:spPr/>
      <dgm:t>
        <a:bodyPr/>
        <a:lstStyle/>
        <a:p>
          <a:endParaRPr lang="en-US"/>
        </a:p>
      </dgm:t>
    </dgm:pt>
    <dgm:pt modelId="{DE0FB64C-AF1E-4FA2-ABE8-CFFCE4A6704D}">
      <dgm:prSet phldrT="[Text]" custT="1"/>
      <dgm:spPr/>
      <dgm:t>
        <a:bodyPr/>
        <a:lstStyle/>
        <a:p>
          <a:endParaRPr lang="en-GB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en-GB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GB" sz="2000" b="1" dirty="0" smtClean="0">
              <a:latin typeface="Times New Roman" pitchFamily="18" charset="0"/>
              <a:cs typeface="Times New Roman" pitchFamily="18" charset="0"/>
            </a:rPr>
            <a:t>42%</a:t>
          </a:r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 of OIC population living below the poverty threshold of </a:t>
          </a:r>
          <a:r>
            <a:rPr lang="en-GB" sz="2000" b="1" dirty="0" smtClean="0">
              <a:latin typeface="Times New Roman" pitchFamily="18" charset="0"/>
              <a:cs typeface="Times New Roman" pitchFamily="18" charset="0"/>
            </a:rPr>
            <a:t>2$ a day</a:t>
          </a:r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 compared to world average of 36% and developing countries average of 37%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4CED7D3C-CAA3-4057-AE1E-D3F4D3082AE8}" type="parTrans" cxnId="{68BDE115-65F9-49EF-834D-D4F24449C7FE}">
      <dgm:prSet/>
      <dgm:spPr/>
      <dgm:t>
        <a:bodyPr/>
        <a:lstStyle/>
        <a:p>
          <a:endParaRPr lang="en-US"/>
        </a:p>
      </dgm:t>
    </dgm:pt>
    <dgm:pt modelId="{C4550D8E-00DA-427C-BC43-28F5F43D7A05}" type="sibTrans" cxnId="{68BDE115-65F9-49EF-834D-D4F24449C7FE}">
      <dgm:prSet/>
      <dgm:spPr/>
      <dgm:t>
        <a:bodyPr/>
        <a:lstStyle/>
        <a:p>
          <a:endParaRPr lang="en-US"/>
        </a:p>
      </dgm:t>
    </dgm:pt>
    <dgm:pt modelId="{8FE4D656-36E2-470E-9555-E97B3E0AC4ED}" type="pres">
      <dgm:prSet presAssocID="{9C89F9AA-FD33-432A-A297-7A60FBA33B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9F26F1-4B6E-4534-9D9B-D4076654CA2C}" type="pres">
      <dgm:prSet presAssocID="{9C89F9AA-FD33-432A-A297-7A60FBA33B7B}" presName="fgShape" presStyleLbl="fgShp" presStyleIdx="0" presStyleCnt="1" custFlipVert="0" custFlipHor="0" custScaleX="4026" custScaleY="12569" custLinFactNeighborX="54348" custLinFactNeighborY="78689"/>
      <dgm:spPr>
        <a:noFill/>
        <a:ln>
          <a:noFill/>
        </a:ln>
      </dgm:spPr>
    </dgm:pt>
    <dgm:pt modelId="{6775E44A-2E96-461F-89C6-EDC4C1EF9969}" type="pres">
      <dgm:prSet presAssocID="{9C89F9AA-FD33-432A-A297-7A60FBA33B7B}" presName="linComp" presStyleCnt="0"/>
      <dgm:spPr/>
    </dgm:pt>
    <dgm:pt modelId="{556E8FA4-97C5-404A-A0DA-522D336766C1}" type="pres">
      <dgm:prSet presAssocID="{63263259-8696-4ED8-985B-EE79E50E10BD}" presName="compNode" presStyleCnt="0"/>
      <dgm:spPr/>
    </dgm:pt>
    <dgm:pt modelId="{805C4685-3DB7-46CA-8B36-3C03C084469F}" type="pres">
      <dgm:prSet presAssocID="{63263259-8696-4ED8-985B-EE79E50E10BD}" presName="bkgdShape" presStyleLbl="node1" presStyleIdx="0" presStyleCnt="3"/>
      <dgm:spPr/>
      <dgm:t>
        <a:bodyPr/>
        <a:lstStyle/>
        <a:p>
          <a:endParaRPr lang="en-US"/>
        </a:p>
      </dgm:t>
    </dgm:pt>
    <dgm:pt modelId="{CB937C0E-1034-49F5-930B-4890E080FBFC}" type="pres">
      <dgm:prSet presAssocID="{63263259-8696-4ED8-985B-EE79E50E10B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43E41-CA39-464C-BE8A-3511D39E047B}" type="pres">
      <dgm:prSet presAssocID="{63263259-8696-4ED8-985B-EE79E50E10BD}" presName="invisiNode" presStyleLbl="node1" presStyleIdx="0" presStyleCnt="3"/>
      <dgm:spPr/>
    </dgm:pt>
    <dgm:pt modelId="{37926645-9F15-45F2-B78D-681D62AF266B}" type="pres">
      <dgm:prSet presAssocID="{63263259-8696-4ED8-985B-EE79E50E10BD}" presName="imagNode" presStyleLbl="fgImgPlace1" presStyleIdx="0" presStyleCnt="3"/>
      <dgm:spPr/>
    </dgm:pt>
    <dgm:pt modelId="{720AC7FF-9B05-4C21-A148-8422F8B6E76F}" type="pres">
      <dgm:prSet presAssocID="{5AC2E713-D640-4DC3-82AC-B646FE41CD8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94C33D-7D34-4C93-85F9-2A80727B9EEA}" type="pres">
      <dgm:prSet presAssocID="{58225462-5A8A-41B5-8420-F1A82C2F6A40}" presName="compNode" presStyleCnt="0"/>
      <dgm:spPr/>
    </dgm:pt>
    <dgm:pt modelId="{DAA766A6-5281-43AB-B770-ECA661EA8C70}" type="pres">
      <dgm:prSet presAssocID="{58225462-5A8A-41B5-8420-F1A82C2F6A40}" presName="bkgdShape" presStyleLbl="node1" presStyleIdx="1" presStyleCnt="3"/>
      <dgm:spPr/>
      <dgm:t>
        <a:bodyPr/>
        <a:lstStyle/>
        <a:p>
          <a:endParaRPr lang="en-US"/>
        </a:p>
      </dgm:t>
    </dgm:pt>
    <dgm:pt modelId="{7F52FD52-79D7-47FC-9D35-DF5A0969811B}" type="pres">
      <dgm:prSet presAssocID="{58225462-5A8A-41B5-8420-F1A82C2F6A4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B1644-1BFE-4825-9CCB-9FB2A12D0DE5}" type="pres">
      <dgm:prSet presAssocID="{58225462-5A8A-41B5-8420-F1A82C2F6A40}" presName="invisiNode" presStyleLbl="node1" presStyleIdx="1" presStyleCnt="3"/>
      <dgm:spPr/>
    </dgm:pt>
    <dgm:pt modelId="{819ADC8A-9E3E-40FF-966A-918D2CA5A259}" type="pres">
      <dgm:prSet presAssocID="{58225462-5A8A-41B5-8420-F1A82C2F6A40}" presName="imagNode" presStyleLbl="fgImgPlace1" presStyleIdx="1" presStyleCnt="3"/>
      <dgm:spPr/>
    </dgm:pt>
    <dgm:pt modelId="{49670748-AB6C-435D-830F-F181BCCDF80D}" type="pres">
      <dgm:prSet presAssocID="{7BA7A370-B07E-40D5-91F2-C76FED1701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4CE83F-3E76-44E8-BBA8-91131513DDD3}" type="pres">
      <dgm:prSet presAssocID="{DE0FB64C-AF1E-4FA2-ABE8-CFFCE4A6704D}" presName="compNode" presStyleCnt="0"/>
      <dgm:spPr/>
    </dgm:pt>
    <dgm:pt modelId="{89DA8B34-B6A4-4368-9650-C2FFC58B2B87}" type="pres">
      <dgm:prSet presAssocID="{DE0FB64C-AF1E-4FA2-ABE8-CFFCE4A6704D}" presName="bkgdShape" presStyleLbl="node1" presStyleIdx="2" presStyleCnt="3"/>
      <dgm:spPr/>
      <dgm:t>
        <a:bodyPr/>
        <a:lstStyle/>
        <a:p>
          <a:endParaRPr lang="en-US"/>
        </a:p>
      </dgm:t>
    </dgm:pt>
    <dgm:pt modelId="{917C84B5-BC50-4F1F-9361-610EBB19C337}" type="pres">
      <dgm:prSet presAssocID="{DE0FB64C-AF1E-4FA2-ABE8-CFFCE4A6704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54886-3F98-4C75-BF9E-14F216DCD636}" type="pres">
      <dgm:prSet presAssocID="{DE0FB64C-AF1E-4FA2-ABE8-CFFCE4A6704D}" presName="invisiNode" presStyleLbl="node1" presStyleIdx="2" presStyleCnt="3"/>
      <dgm:spPr/>
    </dgm:pt>
    <dgm:pt modelId="{CCE09F3B-A075-4FA0-B32F-EAAEFCECB810}" type="pres">
      <dgm:prSet presAssocID="{DE0FB64C-AF1E-4FA2-ABE8-CFFCE4A6704D}" presName="imagNode" presStyleLbl="fgImgPlace1" presStyleIdx="2" presStyleCnt="3"/>
      <dgm:spPr/>
    </dgm:pt>
  </dgm:ptLst>
  <dgm:cxnLst>
    <dgm:cxn modelId="{5B71CA24-6965-45AF-9CE2-4E9DC833C205}" type="presOf" srcId="{58225462-5A8A-41B5-8420-F1A82C2F6A40}" destId="{DAA766A6-5281-43AB-B770-ECA661EA8C70}" srcOrd="0" destOrd="0" presId="urn:microsoft.com/office/officeart/2005/8/layout/hList7"/>
    <dgm:cxn modelId="{9EDEA5F0-3C3F-4DE5-8BA0-DA0A40F78C9C}" srcId="{9C89F9AA-FD33-432A-A297-7A60FBA33B7B}" destId="{63263259-8696-4ED8-985B-EE79E50E10BD}" srcOrd="0" destOrd="0" parTransId="{7FA6DFE2-5C42-45E8-81E2-779E61CC9B06}" sibTransId="{5AC2E713-D640-4DC3-82AC-B646FE41CD8E}"/>
    <dgm:cxn modelId="{68BDE115-65F9-49EF-834D-D4F24449C7FE}" srcId="{9C89F9AA-FD33-432A-A297-7A60FBA33B7B}" destId="{DE0FB64C-AF1E-4FA2-ABE8-CFFCE4A6704D}" srcOrd="2" destOrd="0" parTransId="{4CED7D3C-CAA3-4057-AE1E-D3F4D3082AE8}" sibTransId="{C4550D8E-00DA-427C-BC43-28F5F43D7A05}"/>
    <dgm:cxn modelId="{3B24BA9B-7C04-4750-9371-21AE5AE41662}" type="presOf" srcId="{63263259-8696-4ED8-985B-EE79E50E10BD}" destId="{CB937C0E-1034-49F5-930B-4890E080FBFC}" srcOrd="1" destOrd="0" presId="urn:microsoft.com/office/officeart/2005/8/layout/hList7"/>
    <dgm:cxn modelId="{A795F6D8-CB6D-460F-B8B5-20A368EA3562}" type="presOf" srcId="{5AC2E713-D640-4DC3-82AC-B646FE41CD8E}" destId="{720AC7FF-9B05-4C21-A148-8422F8B6E76F}" srcOrd="0" destOrd="0" presId="urn:microsoft.com/office/officeart/2005/8/layout/hList7"/>
    <dgm:cxn modelId="{94E5ADCB-FD72-4238-B6D4-F12D53805506}" type="presOf" srcId="{63263259-8696-4ED8-985B-EE79E50E10BD}" destId="{805C4685-3DB7-46CA-8B36-3C03C084469F}" srcOrd="0" destOrd="0" presId="urn:microsoft.com/office/officeart/2005/8/layout/hList7"/>
    <dgm:cxn modelId="{4AE12583-FB3F-4E25-8E56-2853B2BF0291}" type="presOf" srcId="{DE0FB64C-AF1E-4FA2-ABE8-CFFCE4A6704D}" destId="{89DA8B34-B6A4-4368-9650-C2FFC58B2B87}" srcOrd="0" destOrd="0" presId="urn:microsoft.com/office/officeart/2005/8/layout/hList7"/>
    <dgm:cxn modelId="{166880D9-D092-4F01-9141-7A8753033E89}" type="presOf" srcId="{9C89F9AA-FD33-432A-A297-7A60FBA33B7B}" destId="{8FE4D656-36E2-470E-9555-E97B3E0AC4ED}" srcOrd="0" destOrd="0" presId="urn:microsoft.com/office/officeart/2005/8/layout/hList7"/>
    <dgm:cxn modelId="{CF2F269B-39D8-476C-BE7F-7CD0A7CE1380}" srcId="{9C89F9AA-FD33-432A-A297-7A60FBA33B7B}" destId="{58225462-5A8A-41B5-8420-F1A82C2F6A40}" srcOrd="1" destOrd="0" parTransId="{AAE36C24-C218-4B47-8354-0B6E3CD3711A}" sibTransId="{7BA7A370-B07E-40D5-91F2-C76FED1701CB}"/>
    <dgm:cxn modelId="{93BDCD81-17F9-49A0-A508-6590311853BE}" type="presOf" srcId="{7BA7A370-B07E-40D5-91F2-C76FED1701CB}" destId="{49670748-AB6C-435D-830F-F181BCCDF80D}" srcOrd="0" destOrd="0" presId="urn:microsoft.com/office/officeart/2005/8/layout/hList7"/>
    <dgm:cxn modelId="{09F38504-D3D9-4AA4-A0F4-A69A1CCCF412}" type="presOf" srcId="{DE0FB64C-AF1E-4FA2-ABE8-CFFCE4A6704D}" destId="{917C84B5-BC50-4F1F-9361-610EBB19C337}" srcOrd="1" destOrd="0" presId="urn:microsoft.com/office/officeart/2005/8/layout/hList7"/>
    <dgm:cxn modelId="{8BF030F6-BBA7-403A-989B-4612463B6926}" type="presOf" srcId="{58225462-5A8A-41B5-8420-F1A82C2F6A40}" destId="{7F52FD52-79D7-47FC-9D35-DF5A0969811B}" srcOrd="1" destOrd="0" presId="urn:microsoft.com/office/officeart/2005/8/layout/hList7"/>
    <dgm:cxn modelId="{50F52F7A-8C88-485C-A88C-E292D9BC722A}" type="presParOf" srcId="{8FE4D656-36E2-470E-9555-E97B3E0AC4ED}" destId="{EA9F26F1-4B6E-4534-9D9B-D4076654CA2C}" srcOrd="0" destOrd="0" presId="urn:microsoft.com/office/officeart/2005/8/layout/hList7"/>
    <dgm:cxn modelId="{FC1EBE99-D8B2-4BB1-992E-988F31C14FB8}" type="presParOf" srcId="{8FE4D656-36E2-470E-9555-E97B3E0AC4ED}" destId="{6775E44A-2E96-461F-89C6-EDC4C1EF9969}" srcOrd="1" destOrd="0" presId="urn:microsoft.com/office/officeart/2005/8/layout/hList7"/>
    <dgm:cxn modelId="{910615BB-D1CA-47BF-8536-5C114126E121}" type="presParOf" srcId="{6775E44A-2E96-461F-89C6-EDC4C1EF9969}" destId="{556E8FA4-97C5-404A-A0DA-522D336766C1}" srcOrd="0" destOrd="0" presId="urn:microsoft.com/office/officeart/2005/8/layout/hList7"/>
    <dgm:cxn modelId="{377B64A3-7818-4E77-B334-CDCA78EBC8AB}" type="presParOf" srcId="{556E8FA4-97C5-404A-A0DA-522D336766C1}" destId="{805C4685-3DB7-46CA-8B36-3C03C084469F}" srcOrd="0" destOrd="0" presId="urn:microsoft.com/office/officeart/2005/8/layout/hList7"/>
    <dgm:cxn modelId="{8B6209EC-98E4-4CBD-985B-4458340C91B7}" type="presParOf" srcId="{556E8FA4-97C5-404A-A0DA-522D336766C1}" destId="{CB937C0E-1034-49F5-930B-4890E080FBFC}" srcOrd="1" destOrd="0" presId="urn:microsoft.com/office/officeart/2005/8/layout/hList7"/>
    <dgm:cxn modelId="{633E6AAF-99D2-4D99-BCB2-37F94BC99901}" type="presParOf" srcId="{556E8FA4-97C5-404A-A0DA-522D336766C1}" destId="{56043E41-CA39-464C-BE8A-3511D39E047B}" srcOrd="2" destOrd="0" presId="urn:microsoft.com/office/officeart/2005/8/layout/hList7"/>
    <dgm:cxn modelId="{DC1CE31A-8798-4609-9DA0-2B1B936ACC41}" type="presParOf" srcId="{556E8FA4-97C5-404A-A0DA-522D336766C1}" destId="{37926645-9F15-45F2-B78D-681D62AF266B}" srcOrd="3" destOrd="0" presId="urn:microsoft.com/office/officeart/2005/8/layout/hList7"/>
    <dgm:cxn modelId="{57346165-F2E5-41AA-A4D7-BED785BD88A2}" type="presParOf" srcId="{6775E44A-2E96-461F-89C6-EDC4C1EF9969}" destId="{720AC7FF-9B05-4C21-A148-8422F8B6E76F}" srcOrd="1" destOrd="0" presId="urn:microsoft.com/office/officeart/2005/8/layout/hList7"/>
    <dgm:cxn modelId="{2A5FA356-6D66-495E-9756-B1E709E395C6}" type="presParOf" srcId="{6775E44A-2E96-461F-89C6-EDC4C1EF9969}" destId="{6594C33D-7D34-4C93-85F9-2A80727B9EEA}" srcOrd="2" destOrd="0" presId="urn:microsoft.com/office/officeart/2005/8/layout/hList7"/>
    <dgm:cxn modelId="{C80DC297-5525-48AA-90EF-F7F0D631429B}" type="presParOf" srcId="{6594C33D-7D34-4C93-85F9-2A80727B9EEA}" destId="{DAA766A6-5281-43AB-B770-ECA661EA8C70}" srcOrd="0" destOrd="0" presId="urn:microsoft.com/office/officeart/2005/8/layout/hList7"/>
    <dgm:cxn modelId="{EBF9C59D-DF54-4463-B270-0ED491FDB6E6}" type="presParOf" srcId="{6594C33D-7D34-4C93-85F9-2A80727B9EEA}" destId="{7F52FD52-79D7-47FC-9D35-DF5A0969811B}" srcOrd="1" destOrd="0" presId="urn:microsoft.com/office/officeart/2005/8/layout/hList7"/>
    <dgm:cxn modelId="{0B643987-E3C8-4254-83C0-8F3F92CB5CDA}" type="presParOf" srcId="{6594C33D-7D34-4C93-85F9-2A80727B9EEA}" destId="{278B1644-1BFE-4825-9CCB-9FB2A12D0DE5}" srcOrd="2" destOrd="0" presId="urn:microsoft.com/office/officeart/2005/8/layout/hList7"/>
    <dgm:cxn modelId="{E6A0EFDA-9CE6-49D9-B19F-EE52B0A957A6}" type="presParOf" srcId="{6594C33D-7D34-4C93-85F9-2A80727B9EEA}" destId="{819ADC8A-9E3E-40FF-966A-918D2CA5A259}" srcOrd="3" destOrd="0" presId="urn:microsoft.com/office/officeart/2005/8/layout/hList7"/>
    <dgm:cxn modelId="{7692A3F0-778F-43ED-BC6D-C8FC3AB3051A}" type="presParOf" srcId="{6775E44A-2E96-461F-89C6-EDC4C1EF9969}" destId="{49670748-AB6C-435D-830F-F181BCCDF80D}" srcOrd="3" destOrd="0" presId="urn:microsoft.com/office/officeart/2005/8/layout/hList7"/>
    <dgm:cxn modelId="{4BA9B6D3-A42E-4A5F-9E6A-6CB520BD60D4}" type="presParOf" srcId="{6775E44A-2E96-461F-89C6-EDC4C1EF9969}" destId="{794CE83F-3E76-44E8-BBA8-91131513DDD3}" srcOrd="4" destOrd="0" presId="urn:microsoft.com/office/officeart/2005/8/layout/hList7"/>
    <dgm:cxn modelId="{C77911F1-3446-4CD1-8CCB-B00AF3F03D37}" type="presParOf" srcId="{794CE83F-3E76-44E8-BBA8-91131513DDD3}" destId="{89DA8B34-B6A4-4368-9650-C2FFC58B2B87}" srcOrd="0" destOrd="0" presId="urn:microsoft.com/office/officeart/2005/8/layout/hList7"/>
    <dgm:cxn modelId="{65FF1245-CFCF-4A82-B804-D48136830DF0}" type="presParOf" srcId="{794CE83F-3E76-44E8-BBA8-91131513DDD3}" destId="{917C84B5-BC50-4F1F-9361-610EBB19C337}" srcOrd="1" destOrd="0" presId="urn:microsoft.com/office/officeart/2005/8/layout/hList7"/>
    <dgm:cxn modelId="{5486DF01-1859-4A72-B480-5A522E60B390}" type="presParOf" srcId="{794CE83F-3E76-44E8-BBA8-91131513DDD3}" destId="{8B554886-3F98-4C75-BF9E-14F216DCD636}" srcOrd="2" destOrd="0" presId="urn:microsoft.com/office/officeart/2005/8/layout/hList7"/>
    <dgm:cxn modelId="{7053F93A-7580-4900-8EB2-4462627B6354}" type="presParOf" srcId="{794CE83F-3E76-44E8-BBA8-91131513DDD3}" destId="{CCE09F3B-A075-4FA0-B32F-EAAEFCECB81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89F9AA-FD33-432A-A297-7A60FBA33B7B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3263259-8696-4ED8-985B-EE79E50E10BD}">
      <dgm:prSet phldrT="[Text]" custT="1"/>
      <dgm:spPr/>
      <dgm:t>
        <a:bodyPr/>
        <a:lstStyle/>
        <a:p>
          <a:endParaRPr lang="en-GB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en-GB" sz="2000" b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14.5% of total OIC population is undernourished (i.e. 161 million people across OIC) compared to world average of 12% ….37% of U5 children are stunted and 23% are underweight </a:t>
          </a:r>
          <a:endParaRPr lang="en-US" sz="2000" b="0" dirty="0">
            <a:latin typeface="Times New Roman" pitchFamily="18" charset="0"/>
            <a:cs typeface="Times New Roman" pitchFamily="18" charset="0"/>
          </a:endParaRPr>
        </a:p>
      </dgm:t>
    </dgm:pt>
    <dgm:pt modelId="{7FA6DFE2-5C42-45E8-81E2-779E61CC9B06}" type="parTrans" cxnId="{9EDEA5F0-3C3F-4DE5-8BA0-DA0A40F78C9C}">
      <dgm:prSet/>
      <dgm:spPr/>
      <dgm:t>
        <a:bodyPr/>
        <a:lstStyle/>
        <a:p>
          <a:endParaRPr lang="en-US"/>
        </a:p>
      </dgm:t>
    </dgm:pt>
    <dgm:pt modelId="{5AC2E713-D640-4DC3-82AC-B646FE41CD8E}" type="sibTrans" cxnId="{9EDEA5F0-3C3F-4DE5-8BA0-DA0A40F78C9C}">
      <dgm:prSet/>
      <dgm:spPr/>
      <dgm:t>
        <a:bodyPr/>
        <a:lstStyle/>
        <a:p>
          <a:endParaRPr lang="en-US"/>
        </a:p>
      </dgm:t>
    </dgm:pt>
    <dgm:pt modelId="{58225462-5A8A-41B5-8420-F1A82C2F6A40}">
      <dgm:prSet phldrT="[Text]" custT="1"/>
      <dgm:spPr/>
      <dgm:t>
        <a:bodyPr/>
        <a:lstStyle/>
        <a:p>
          <a:endParaRPr lang="en-GB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en-GB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en-GB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adult literacy rate of 73.3% compared to world average of 80%....out of 100 women, only 67 can read and write while 80 of male population are literate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AAE36C24-C218-4B47-8354-0B6E3CD3711A}" type="parTrans" cxnId="{CF2F269B-39D8-476C-BE7F-7CD0A7CE1380}">
      <dgm:prSet/>
      <dgm:spPr/>
      <dgm:t>
        <a:bodyPr/>
        <a:lstStyle/>
        <a:p>
          <a:endParaRPr lang="en-US"/>
        </a:p>
      </dgm:t>
    </dgm:pt>
    <dgm:pt modelId="{7BA7A370-B07E-40D5-91F2-C76FED1701CB}" type="sibTrans" cxnId="{CF2F269B-39D8-476C-BE7F-7CD0A7CE1380}">
      <dgm:prSet/>
      <dgm:spPr/>
      <dgm:t>
        <a:bodyPr/>
        <a:lstStyle/>
        <a:p>
          <a:endParaRPr lang="en-US"/>
        </a:p>
      </dgm:t>
    </dgm:pt>
    <dgm:pt modelId="{DE0FB64C-AF1E-4FA2-ABE8-CFFCE4A6704D}">
      <dgm:prSet phldrT="[Text]" custT="1"/>
      <dgm:spPr/>
      <dgm:t>
        <a:bodyPr/>
        <a:lstStyle/>
        <a:p>
          <a:endParaRPr lang="en-GB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en-GB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life expectancy at birth is 65 year (3.5 years shorter than the world) …..one in every 20 children dies before first birthday….one in 11 children dies before fifth birthday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4CED7D3C-CAA3-4057-AE1E-D3F4D3082AE8}" type="parTrans" cxnId="{68BDE115-65F9-49EF-834D-D4F24449C7FE}">
      <dgm:prSet/>
      <dgm:spPr/>
      <dgm:t>
        <a:bodyPr/>
        <a:lstStyle/>
        <a:p>
          <a:endParaRPr lang="en-US"/>
        </a:p>
      </dgm:t>
    </dgm:pt>
    <dgm:pt modelId="{C4550D8E-00DA-427C-BC43-28F5F43D7A05}" type="sibTrans" cxnId="{68BDE115-65F9-49EF-834D-D4F24449C7FE}">
      <dgm:prSet/>
      <dgm:spPr/>
      <dgm:t>
        <a:bodyPr/>
        <a:lstStyle/>
        <a:p>
          <a:endParaRPr lang="en-US"/>
        </a:p>
      </dgm:t>
    </dgm:pt>
    <dgm:pt modelId="{8FE4D656-36E2-470E-9555-E97B3E0AC4ED}" type="pres">
      <dgm:prSet presAssocID="{9C89F9AA-FD33-432A-A297-7A60FBA33B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9F26F1-4B6E-4534-9D9B-D4076654CA2C}" type="pres">
      <dgm:prSet presAssocID="{9C89F9AA-FD33-432A-A297-7A60FBA33B7B}" presName="fgShape" presStyleLbl="fgShp" presStyleIdx="0" presStyleCnt="1" custFlipVert="0" custFlipHor="0" custScaleX="4026" custScaleY="12569" custLinFactNeighborX="54348" custLinFactNeighborY="78689"/>
      <dgm:spPr>
        <a:noFill/>
        <a:ln>
          <a:noFill/>
        </a:ln>
      </dgm:spPr>
    </dgm:pt>
    <dgm:pt modelId="{6775E44A-2E96-461F-89C6-EDC4C1EF9969}" type="pres">
      <dgm:prSet presAssocID="{9C89F9AA-FD33-432A-A297-7A60FBA33B7B}" presName="linComp" presStyleCnt="0"/>
      <dgm:spPr/>
    </dgm:pt>
    <dgm:pt modelId="{556E8FA4-97C5-404A-A0DA-522D336766C1}" type="pres">
      <dgm:prSet presAssocID="{63263259-8696-4ED8-985B-EE79E50E10BD}" presName="compNode" presStyleCnt="0"/>
      <dgm:spPr/>
    </dgm:pt>
    <dgm:pt modelId="{805C4685-3DB7-46CA-8B36-3C03C084469F}" type="pres">
      <dgm:prSet presAssocID="{63263259-8696-4ED8-985B-EE79E50E10BD}" presName="bkgdShape" presStyleLbl="node1" presStyleIdx="0" presStyleCnt="3"/>
      <dgm:spPr/>
      <dgm:t>
        <a:bodyPr/>
        <a:lstStyle/>
        <a:p>
          <a:endParaRPr lang="en-US"/>
        </a:p>
      </dgm:t>
    </dgm:pt>
    <dgm:pt modelId="{CB937C0E-1034-49F5-930B-4890E080FBFC}" type="pres">
      <dgm:prSet presAssocID="{63263259-8696-4ED8-985B-EE79E50E10B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43E41-CA39-464C-BE8A-3511D39E047B}" type="pres">
      <dgm:prSet presAssocID="{63263259-8696-4ED8-985B-EE79E50E10BD}" presName="invisiNode" presStyleLbl="node1" presStyleIdx="0" presStyleCnt="3"/>
      <dgm:spPr/>
    </dgm:pt>
    <dgm:pt modelId="{37926645-9F15-45F2-B78D-681D62AF266B}" type="pres">
      <dgm:prSet presAssocID="{63263259-8696-4ED8-985B-EE79E50E10BD}" presName="imagNode" presStyleLbl="fgImgPlace1" presStyleIdx="0" presStyleCnt="3"/>
      <dgm:spPr/>
    </dgm:pt>
    <dgm:pt modelId="{720AC7FF-9B05-4C21-A148-8422F8B6E76F}" type="pres">
      <dgm:prSet presAssocID="{5AC2E713-D640-4DC3-82AC-B646FE41CD8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94C33D-7D34-4C93-85F9-2A80727B9EEA}" type="pres">
      <dgm:prSet presAssocID="{58225462-5A8A-41B5-8420-F1A82C2F6A40}" presName="compNode" presStyleCnt="0"/>
      <dgm:spPr/>
    </dgm:pt>
    <dgm:pt modelId="{DAA766A6-5281-43AB-B770-ECA661EA8C70}" type="pres">
      <dgm:prSet presAssocID="{58225462-5A8A-41B5-8420-F1A82C2F6A40}" presName="bkgdShape" presStyleLbl="node1" presStyleIdx="1" presStyleCnt="3"/>
      <dgm:spPr/>
      <dgm:t>
        <a:bodyPr/>
        <a:lstStyle/>
        <a:p>
          <a:endParaRPr lang="en-US"/>
        </a:p>
      </dgm:t>
    </dgm:pt>
    <dgm:pt modelId="{7F52FD52-79D7-47FC-9D35-DF5A0969811B}" type="pres">
      <dgm:prSet presAssocID="{58225462-5A8A-41B5-8420-F1A82C2F6A4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B1644-1BFE-4825-9CCB-9FB2A12D0DE5}" type="pres">
      <dgm:prSet presAssocID="{58225462-5A8A-41B5-8420-F1A82C2F6A40}" presName="invisiNode" presStyleLbl="node1" presStyleIdx="1" presStyleCnt="3"/>
      <dgm:spPr/>
    </dgm:pt>
    <dgm:pt modelId="{819ADC8A-9E3E-40FF-966A-918D2CA5A259}" type="pres">
      <dgm:prSet presAssocID="{58225462-5A8A-41B5-8420-F1A82C2F6A40}" presName="imagNode" presStyleLbl="fgImgPlace1" presStyleIdx="1" presStyleCnt="3"/>
      <dgm:spPr/>
    </dgm:pt>
    <dgm:pt modelId="{49670748-AB6C-435D-830F-F181BCCDF80D}" type="pres">
      <dgm:prSet presAssocID="{7BA7A370-B07E-40D5-91F2-C76FED1701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4CE83F-3E76-44E8-BBA8-91131513DDD3}" type="pres">
      <dgm:prSet presAssocID="{DE0FB64C-AF1E-4FA2-ABE8-CFFCE4A6704D}" presName="compNode" presStyleCnt="0"/>
      <dgm:spPr/>
    </dgm:pt>
    <dgm:pt modelId="{89DA8B34-B6A4-4368-9650-C2FFC58B2B87}" type="pres">
      <dgm:prSet presAssocID="{DE0FB64C-AF1E-4FA2-ABE8-CFFCE4A6704D}" presName="bkgdShape" presStyleLbl="node1" presStyleIdx="2" presStyleCnt="3"/>
      <dgm:spPr/>
      <dgm:t>
        <a:bodyPr/>
        <a:lstStyle/>
        <a:p>
          <a:endParaRPr lang="en-US"/>
        </a:p>
      </dgm:t>
    </dgm:pt>
    <dgm:pt modelId="{917C84B5-BC50-4F1F-9361-610EBB19C337}" type="pres">
      <dgm:prSet presAssocID="{DE0FB64C-AF1E-4FA2-ABE8-CFFCE4A6704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54886-3F98-4C75-BF9E-14F216DCD636}" type="pres">
      <dgm:prSet presAssocID="{DE0FB64C-AF1E-4FA2-ABE8-CFFCE4A6704D}" presName="invisiNode" presStyleLbl="node1" presStyleIdx="2" presStyleCnt="3"/>
      <dgm:spPr/>
    </dgm:pt>
    <dgm:pt modelId="{CCE09F3B-A075-4FA0-B32F-EAAEFCECB810}" type="pres">
      <dgm:prSet presAssocID="{DE0FB64C-AF1E-4FA2-ABE8-CFFCE4A6704D}" presName="imagNode" presStyleLbl="fgImgPlace1" presStyleIdx="2" presStyleCnt="3"/>
      <dgm:spPr/>
    </dgm:pt>
  </dgm:ptLst>
  <dgm:cxnLst>
    <dgm:cxn modelId="{25342275-90FD-427F-86D9-55B72F7F6D0C}" type="presOf" srcId="{58225462-5A8A-41B5-8420-F1A82C2F6A40}" destId="{DAA766A6-5281-43AB-B770-ECA661EA8C70}" srcOrd="0" destOrd="0" presId="urn:microsoft.com/office/officeart/2005/8/layout/hList7"/>
    <dgm:cxn modelId="{E39C740B-FA8A-411C-95EF-8D05B635C286}" type="presOf" srcId="{58225462-5A8A-41B5-8420-F1A82C2F6A40}" destId="{7F52FD52-79D7-47FC-9D35-DF5A0969811B}" srcOrd="1" destOrd="0" presId="urn:microsoft.com/office/officeart/2005/8/layout/hList7"/>
    <dgm:cxn modelId="{9EDEA5F0-3C3F-4DE5-8BA0-DA0A40F78C9C}" srcId="{9C89F9AA-FD33-432A-A297-7A60FBA33B7B}" destId="{63263259-8696-4ED8-985B-EE79E50E10BD}" srcOrd="0" destOrd="0" parTransId="{7FA6DFE2-5C42-45E8-81E2-779E61CC9B06}" sibTransId="{5AC2E713-D640-4DC3-82AC-B646FE41CD8E}"/>
    <dgm:cxn modelId="{54B116E9-23CD-49B9-98CA-029925AC9946}" type="presOf" srcId="{9C89F9AA-FD33-432A-A297-7A60FBA33B7B}" destId="{8FE4D656-36E2-470E-9555-E97B3E0AC4ED}" srcOrd="0" destOrd="0" presId="urn:microsoft.com/office/officeart/2005/8/layout/hList7"/>
    <dgm:cxn modelId="{68BDE115-65F9-49EF-834D-D4F24449C7FE}" srcId="{9C89F9AA-FD33-432A-A297-7A60FBA33B7B}" destId="{DE0FB64C-AF1E-4FA2-ABE8-CFFCE4A6704D}" srcOrd="2" destOrd="0" parTransId="{4CED7D3C-CAA3-4057-AE1E-D3F4D3082AE8}" sibTransId="{C4550D8E-00DA-427C-BC43-28F5F43D7A05}"/>
    <dgm:cxn modelId="{9BBDFCED-F5AF-4C2E-A89C-7C082FCEF629}" type="presOf" srcId="{7BA7A370-B07E-40D5-91F2-C76FED1701CB}" destId="{49670748-AB6C-435D-830F-F181BCCDF80D}" srcOrd="0" destOrd="0" presId="urn:microsoft.com/office/officeart/2005/8/layout/hList7"/>
    <dgm:cxn modelId="{E5EE4C46-A4D7-4EBB-957B-8D0EC71C401F}" type="presOf" srcId="{DE0FB64C-AF1E-4FA2-ABE8-CFFCE4A6704D}" destId="{917C84B5-BC50-4F1F-9361-610EBB19C337}" srcOrd="1" destOrd="0" presId="urn:microsoft.com/office/officeart/2005/8/layout/hList7"/>
    <dgm:cxn modelId="{C157A633-BF6F-4F18-9C01-F7CDF668A3E4}" type="presOf" srcId="{5AC2E713-D640-4DC3-82AC-B646FE41CD8E}" destId="{720AC7FF-9B05-4C21-A148-8422F8B6E76F}" srcOrd="0" destOrd="0" presId="urn:microsoft.com/office/officeart/2005/8/layout/hList7"/>
    <dgm:cxn modelId="{CF2F269B-39D8-476C-BE7F-7CD0A7CE1380}" srcId="{9C89F9AA-FD33-432A-A297-7A60FBA33B7B}" destId="{58225462-5A8A-41B5-8420-F1A82C2F6A40}" srcOrd="1" destOrd="0" parTransId="{AAE36C24-C218-4B47-8354-0B6E3CD3711A}" sibTransId="{7BA7A370-B07E-40D5-91F2-C76FED1701CB}"/>
    <dgm:cxn modelId="{A2E0002B-317B-4C30-B0D0-C783C9D4A958}" type="presOf" srcId="{63263259-8696-4ED8-985B-EE79E50E10BD}" destId="{CB937C0E-1034-49F5-930B-4890E080FBFC}" srcOrd="1" destOrd="0" presId="urn:microsoft.com/office/officeart/2005/8/layout/hList7"/>
    <dgm:cxn modelId="{B2605F67-C4AC-47DF-94C6-75CF81DF2C2B}" type="presOf" srcId="{DE0FB64C-AF1E-4FA2-ABE8-CFFCE4A6704D}" destId="{89DA8B34-B6A4-4368-9650-C2FFC58B2B87}" srcOrd="0" destOrd="0" presId="urn:microsoft.com/office/officeart/2005/8/layout/hList7"/>
    <dgm:cxn modelId="{8059D3B2-BD4D-4A74-BC26-32CD037A521E}" type="presOf" srcId="{63263259-8696-4ED8-985B-EE79E50E10BD}" destId="{805C4685-3DB7-46CA-8B36-3C03C084469F}" srcOrd="0" destOrd="0" presId="urn:microsoft.com/office/officeart/2005/8/layout/hList7"/>
    <dgm:cxn modelId="{99554771-FB14-4FF8-9676-FBE3BC06E8E7}" type="presParOf" srcId="{8FE4D656-36E2-470E-9555-E97B3E0AC4ED}" destId="{EA9F26F1-4B6E-4534-9D9B-D4076654CA2C}" srcOrd="0" destOrd="0" presId="urn:microsoft.com/office/officeart/2005/8/layout/hList7"/>
    <dgm:cxn modelId="{E36017AB-B31E-4D2E-93CA-C7EC3C936001}" type="presParOf" srcId="{8FE4D656-36E2-470E-9555-E97B3E0AC4ED}" destId="{6775E44A-2E96-461F-89C6-EDC4C1EF9969}" srcOrd="1" destOrd="0" presId="urn:microsoft.com/office/officeart/2005/8/layout/hList7"/>
    <dgm:cxn modelId="{563ABF9E-598C-46BB-8531-FBE01E06F8CF}" type="presParOf" srcId="{6775E44A-2E96-461F-89C6-EDC4C1EF9969}" destId="{556E8FA4-97C5-404A-A0DA-522D336766C1}" srcOrd="0" destOrd="0" presId="urn:microsoft.com/office/officeart/2005/8/layout/hList7"/>
    <dgm:cxn modelId="{B5ED9CDC-3A73-4A27-8D09-BD500F09BACB}" type="presParOf" srcId="{556E8FA4-97C5-404A-A0DA-522D336766C1}" destId="{805C4685-3DB7-46CA-8B36-3C03C084469F}" srcOrd="0" destOrd="0" presId="urn:microsoft.com/office/officeart/2005/8/layout/hList7"/>
    <dgm:cxn modelId="{C1286CF2-5F2D-41CC-B346-7EA4ED6D17AC}" type="presParOf" srcId="{556E8FA4-97C5-404A-A0DA-522D336766C1}" destId="{CB937C0E-1034-49F5-930B-4890E080FBFC}" srcOrd="1" destOrd="0" presId="urn:microsoft.com/office/officeart/2005/8/layout/hList7"/>
    <dgm:cxn modelId="{7E406416-816B-4069-BD06-D192132DABB2}" type="presParOf" srcId="{556E8FA4-97C5-404A-A0DA-522D336766C1}" destId="{56043E41-CA39-464C-BE8A-3511D39E047B}" srcOrd="2" destOrd="0" presId="urn:microsoft.com/office/officeart/2005/8/layout/hList7"/>
    <dgm:cxn modelId="{F06C8593-BA5C-4772-9626-1D1B9B5753B9}" type="presParOf" srcId="{556E8FA4-97C5-404A-A0DA-522D336766C1}" destId="{37926645-9F15-45F2-B78D-681D62AF266B}" srcOrd="3" destOrd="0" presId="urn:microsoft.com/office/officeart/2005/8/layout/hList7"/>
    <dgm:cxn modelId="{70E473C3-ECFD-468A-B346-DBAEA7136450}" type="presParOf" srcId="{6775E44A-2E96-461F-89C6-EDC4C1EF9969}" destId="{720AC7FF-9B05-4C21-A148-8422F8B6E76F}" srcOrd="1" destOrd="0" presId="urn:microsoft.com/office/officeart/2005/8/layout/hList7"/>
    <dgm:cxn modelId="{BB0EFC2F-149E-4C3E-AFC2-F0B7A602495C}" type="presParOf" srcId="{6775E44A-2E96-461F-89C6-EDC4C1EF9969}" destId="{6594C33D-7D34-4C93-85F9-2A80727B9EEA}" srcOrd="2" destOrd="0" presId="urn:microsoft.com/office/officeart/2005/8/layout/hList7"/>
    <dgm:cxn modelId="{5CCD8F96-3051-4FEF-96C7-B8F0B38CFE40}" type="presParOf" srcId="{6594C33D-7D34-4C93-85F9-2A80727B9EEA}" destId="{DAA766A6-5281-43AB-B770-ECA661EA8C70}" srcOrd="0" destOrd="0" presId="urn:microsoft.com/office/officeart/2005/8/layout/hList7"/>
    <dgm:cxn modelId="{17BBC60B-52DA-48C7-AF99-795852F5F96B}" type="presParOf" srcId="{6594C33D-7D34-4C93-85F9-2A80727B9EEA}" destId="{7F52FD52-79D7-47FC-9D35-DF5A0969811B}" srcOrd="1" destOrd="0" presId="urn:microsoft.com/office/officeart/2005/8/layout/hList7"/>
    <dgm:cxn modelId="{FEB81BFF-0569-4440-8F39-63C680D5F540}" type="presParOf" srcId="{6594C33D-7D34-4C93-85F9-2A80727B9EEA}" destId="{278B1644-1BFE-4825-9CCB-9FB2A12D0DE5}" srcOrd="2" destOrd="0" presId="urn:microsoft.com/office/officeart/2005/8/layout/hList7"/>
    <dgm:cxn modelId="{16B910E5-4C12-405A-BBCC-08DE3719D643}" type="presParOf" srcId="{6594C33D-7D34-4C93-85F9-2A80727B9EEA}" destId="{819ADC8A-9E3E-40FF-966A-918D2CA5A259}" srcOrd="3" destOrd="0" presId="urn:microsoft.com/office/officeart/2005/8/layout/hList7"/>
    <dgm:cxn modelId="{BA857A4E-1CC8-468C-B879-F0EC4F6D0DEC}" type="presParOf" srcId="{6775E44A-2E96-461F-89C6-EDC4C1EF9969}" destId="{49670748-AB6C-435D-830F-F181BCCDF80D}" srcOrd="3" destOrd="0" presId="urn:microsoft.com/office/officeart/2005/8/layout/hList7"/>
    <dgm:cxn modelId="{6A0381A4-E118-45C9-9AC2-2B401A5524C9}" type="presParOf" srcId="{6775E44A-2E96-461F-89C6-EDC4C1EF9969}" destId="{794CE83F-3E76-44E8-BBA8-91131513DDD3}" srcOrd="4" destOrd="0" presId="urn:microsoft.com/office/officeart/2005/8/layout/hList7"/>
    <dgm:cxn modelId="{DA5F1B51-A213-4632-9BB4-876398CF5689}" type="presParOf" srcId="{794CE83F-3E76-44E8-BBA8-91131513DDD3}" destId="{89DA8B34-B6A4-4368-9650-C2FFC58B2B87}" srcOrd="0" destOrd="0" presId="urn:microsoft.com/office/officeart/2005/8/layout/hList7"/>
    <dgm:cxn modelId="{CE801692-D19F-44D7-9C8D-616007C5A0AA}" type="presParOf" srcId="{794CE83F-3E76-44E8-BBA8-91131513DDD3}" destId="{917C84B5-BC50-4F1F-9361-610EBB19C337}" srcOrd="1" destOrd="0" presId="urn:microsoft.com/office/officeart/2005/8/layout/hList7"/>
    <dgm:cxn modelId="{CC60CC92-D0C1-462D-9C8E-A7BD195B3DA4}" type="presParOf" srcId="{794CE83F-3E76-44E8-BBA8-91131513DDD3}" destId="{8B554886-3F98-4C75-BF9E-14F216DCD636}" srcOrd="2" destOrd="0" presId="urn:microsoft.com/office/officeart/2005/8/layout/hList7"/>
    <dgm:cxn modelId="{F4D1E949-2C48-40D5-94DB-590E4E6C2245}" type="presParOf" srcId="{794CE83F-3E76-44E8-BBA8-91131513DDD3}" destId="{CCE09F3B-A075-4FA0-B32F-EAAEFCECB81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C4685-3DB7-46CA-8B36-3C03C084469F}">
      <dsp:nvSpPr>
        <dsp:cNvPr id="0" name=""/>
        <dsp:cNvSpPr/>
      </dsp:nvSpPr>
      <dsp:spPr>
        <a:xfrm>
          <a:off x="1727" y="0"/>
          <a:ext cx="2688282" cy="4648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Times New Roman" pitchFamily="18" charset="0"/>
              <a:cs typeface="Times New Roman" pitchFamily="18" charset="0"/>
            </a:rPr>
            <a:t>15.6 %</a:t>
          </a: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 of OIC population living on less than </a:t>
          </a:r>
          <a:r>
            <a:rPr lang="en-GB" sz="2000" b="1" kern="1200" dirty="0" smtClean="0">
              <a:latin typeface="Times New Roman" pitchFamily="18" charset="0"/>
              <a:cs typeface="Times New Roman" pitchFamily="18" charset="0"/>
            </a:rPr>
            <a:t>1$ a day</a:t>
          </a: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 which is well above the world average of 11.6% and developing countries average of 11.7% 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7" y="1859280"/>
        <a:ext cx="2688282" cy="1859280"/>
      </dsp:txXfrm>
    </dsp:sp>
    <dsp:sp modelId="{37926645-9F15-45F2-B78D-681D62AF266B}">
      <dsp:nvSpPr>
        <dsp:cNvPr id="0" name=""/>
        <dsp:cNvSpPr/>
      </dsp:nvSpPr>
      <dsp:spPr>
        <a:xfrm>
          <a:off x="571943" y="278892"/>
          <a:ext cx="1547850" cy="154785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766A6-5281-43AB-B770-ECA661EA8C70}">
      <dsp:nvSpPr>
        <dsp:cNvPr id="0" name=""/>
        <dsp:cNvSpPr/>
      </dsp:nvSpPr>
      <dsp:spPr>
        <a:xfrm>
          <a:off x="2770658" y="0"/>
          <a:ext cx="2688282" cy="4648200"/>
        </a:xfrm>
        <a:prstGeom prst="roundRect">
          <a:avLst>
            <a:gd name="adj" fmla="val 10000"/>
          </a:avLst>
        </a:prstGeom>
        <a:solidFill>
          <a:schemeClr val="accent4">
            <a:hueOff val="-6501580"/>
            <a:satOff val="30845"/>
            <a:lumOff val="-666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Times New Roman" pitchFamily="18" charset="0"/>
              <a:cs typeface="Times New Roman" pitchFamily="18" charset="0"/>
            </a:rPr>
            <a:t>31% </a:t>
          </a: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of OIC population living below the threshold of </a:t>
          </a:r>
          <a:r>
            <a:rPr lang="en-GB" sz="2000" b="1" kern="1200" dirty="0" smtClean="0">
              <a:latin typeface="Times New Roman" pitchFamily="18" charset="0"/>
              <a:cs typeface="Times New Roman" pitchFamily="18" charset="0"/>
            </a:rPr>
            <a:t>1.25$ a day</a:t>
          </a: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 by remaining quite above the world average of 14% and developing countries average of 17%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0658" y="1859280"/>
        <a:ext cx="2688282" cy="1859280"/>
      </dsp:txXfrm>
    </dsp:sp>
    <dsp:sp modelId="{819ADC8A-9E3E-40FF-966A-918D2CA5A259}">
      <dsp:nvSpPr>
        <dsp:cNvPr id="0" name=""/>
        <dsp:cNvSpPr/>
      </dsp:nvSpPr>
      <dsp:spPr>
        <a:xfrm>
          <a:off x="3340874" y="278892"/>
          <a:ext cx="1547850" cy="1547850"/>
        </a:xfrm>
        <a:prstGeom prst="ellipse">
          <a:avLst/>
        </a:prstGeom>
        <a:solidFill>
          <a:schemeClr val="accent4">
            <a:tint val="50000"/>
            <a:hueOff val="-6785752"/>
            <a:satOff val="25512"/>
            <a:lumOff val="-31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A8B34-B6A4-4368-9650-C2FFC58B2B87}">
      <dsp:nvSpPr>
        <dsp:cNvPr id="0" name=""/>
        <dsp:cNvSpPr/>
      </dsp:nvSpPr>
      <dsp:spPr>
        <a:xfrm>
          <a:off x="5539589" y="0"/>
          <a:ext cx="2688282" cy="4648200"/>
        </a:xfrm>
        <a:prstGeom prst="roundRect">
          <a:avLst>
            <a:gd name="adj" fmla="val 10000"/>
          </a:avLst>
        </a:prstGeom>
        <a:solidFill>
          <a:schemeClr val="accent4">
            <a:hueOff val="-13003161"/>
            <a:satOff val="61689"/>
            <a:lumOff val="-133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Times New Roman" pitchFamily="18" charset="0"/>
              <a:cs typeface="Times New Roman" pitchFamily="18" charset="0"/>
            </a:rPr>
            <a:t>42%</a:t>
          </a: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 of OIC population living below the poverty threshold of </a:t>
          </a:r>
          <a:r>
            <a:rPr lang="en-GB" sz="2000" b="1" kern="1200" dirty="0" smtClean="0">
              <a:latin typeface="Times New Roman" pitchFamily="18" charset="0"/>
              <a:cs typeface="Times New Roman" pitchFamily="18" charset="0"/>
            </a:rPr>
            <a:t>2$ a day</a:t>
          </a: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 compared to world average of 36% and developing countries average of 37%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39589" y="1859280"/>
        <a:ext cx="2688282" cy="1859280"/>
      </dsp:txXfrm>
    </dsp:sp>
    <dsp:sp modelId="{CCE09F3B-A075-4FA0-B32F-EAAEFCECB810}">
      <dsp:nvSpPr>
        <dsp:cNvPr id="0" name=""/>
        <dsp:cNvSpPr/>
      </dsp:nvSpPr>
      <dsp:spPr>
        <a:xfrm>
          <a:off x="6109805" y="278892"/>
          <a:ext cx="1547850" cy="1547850"/>
        </a:xfrm>
        <a:prstGeom prst="ellipse">
          <a:avLst/>
        </a:prstGeom>
        <a:solidFill>
          <a:schemeClr val="accent4">
            <a:tint val="50000"/>
            <a:hueOff val="-13571505"/>
            <a:satOff val="51024"/>
            <a:lumOff val="-622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F26F1-4B6E-4534-9D9B-D4076654CA2C}">
      <dsp:nvSpPr>
        <dsp:cNvPr id="0" name=""/>
        <dsp:cNvSpPr/>
      </dsp:nvSpPr>
      <dsp:spPr>
        <a:xfrm>
          <a:off x="7924782" y="4560565"/>
          <a:ext cx="304817" cy="87634"/>
        </a:xfrm>
        <a:prstGeom prst="leftRightArrow">
          <a:avLst/>
        </a:prstGeom>
        <a:noFill/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C4685-3DB7-46CA-8B36-3C03C084469F}">
      <dsp:nvSpPr>
        <dsp:cNvPr id="0" name=""/>
        <dsp:cNvSpPr/>
      </dsp:nvSpPr>
      <dsp:spPr>
        <a:xfrm>
          <a:off x="1727" y="0"/>
          <a:ext cx="2688282" cy="46482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14.5% of total OIC population is undernourished (i.e. 161 million people across OIC) compared to world average of 12% ….37% of U5 children are stunted and 23% are underweight </a:t>
          </a:r>
          <a:endParaRPr lang="en-US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7" y="1859280"/>
        <a:ext cx="2688282" cy="1859280"/>
      </dsp:txXfrm>
    </dsp:sp>
    <dsp:sp modelId="{37926645-9F15-45F2-B78D-681D62AF266B}">
      <dsp:nvSpPr>
        <dsp:cNvPr id="0" name=""/>
        <dsp:cNvSpPr/>
      </dsp:nvSpPr>
      <dsp:spPr>
        <a:xfrm>
          <a:off x="571943" y="278892"/>
          <a:ext cx="1547850" cy="154785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766A6-5281-43AB-B770-ECA661EA8C70}">
      <dsp:nvSpPr>
        <dsp:cNvPr id="0" name=""/>
        <dsp:cNvSpPr/>
      </dsp:nvSpPr>
      <dsp:spPr>
        <a:xfrm>
          <a:off x="2770658" y="0"/>
          <a:ext cx="2688282" cy="4648200"/>
        </a:xfrm>
        <a:prstGeom prst="roundRect">
          <a:avLst>
            <a:gd name="adj" fmla="val 10000"/>
          </a:avLst>
        </a:prstGeom>
        <a:solidFill>
          <a:schemeClr val="accent5">
            <a:hueOff val="1228607"/>
            <a:satOff val="-26981"/>
            <a:lumOff val="686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adult literacy rate of 73.3% compared to world average of 80%....out of 100 women, only 67 can read and write while 80 of male population are literate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0658" y="1859280"/>
        <a:ext cx="2688282" cy="1859280"/>
      </dsp:txXfrm>
    </dsp:sp>
    <dsp:sp modelId="{819ADC8A-9E3E-40FF-966A-918D2CA5A259}">
      <dsp:nvSpPr>
        <dsp:cNvPr id="0" name=""/>
        <dsp:cNvSpPr/>
      </dsp:nvSpPr>
      <dsp:spPr>
        <a:xfrm>
          <a:off x="3340874" y="278892"/>
          <a:ext cx="1547850" cy="1547850"/>
        </a:xfrm>
        <a:prstGeom prst="ellipse">
          <a:avLst/>
        </a:prstGeom>
        <a:solidFill>
          <a:schemeClr val="accent5">
            <a:tint val="50000"/>
            <a:hueOff val="1498444"/>
            <a:satOff val="-22330"/>
            <a:lumOff val="41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A8B34-B6A4-4368-9650-C2FFC58B2B87}">
      <dsp:nvSpPr>
        <dsp:cNvPr id="0" name=""/>
        <dsp:cNvSpPr/>
      </dsp:nvSpPr>
      <dsp:spPr>
        <a:xfrm>
          <a:off x="5539589" y="0"/>
          <a:ext cx="2688282" cy="4648200"/>
        </a:xfrm>
        <a:prstGeom prst="roundRect">
          <a:avLst>
            <a:gd name="adj" fmla="val 10000"/>
          </a:avLst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life expectancy at birth is 65 year (3.5 years shorter than the world) …..one in every 20 children dies before first birthday….one in 11 children dies before fifth birthday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39589" y="1859280"/>
        <a:ext cx="2688282" cy="1859280"/>
      </dsp:txXfrm>
    </dsp:sp>
    <dsp:sp modelId="{CCE09F3B-A075-4FA0-B32F-EAAEFCECB810}">
      <dsp:nvSpPr>
        <dsp:cNvPr id="0" name=""/>
        <dsp:cNvSpPr/>
      </dsp:nvSpPr>
      <dsp:spPr>
        <a:xfrm>
          <a:off x="6109805" y="278892"/>
          <a:ext cx="1547850" cy="1547850"/>
        </a:xfrm>
        <a:prstGeom prst="ellipse">
          <a:avLst/>
        </a:prstGeom>
        <a:solidFill>
          <a:schemeClr val="accent5">
            <a:tint val="50000"/>
            <a:hueOff val="2996888"/>
            <a:satOff val="-44661"/>
            <a:lumOff val="8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F26F1-4B6E-4534-9D9B-D4076654CA2C}">
      <dsp:nvSpPr>
        <dsp:cNvPr id="0" name=""/>
        <dsp:cNvSpPr/>
      </dsp:nvSpPr>
      <dsp:spPr>
        <a:xfrm>
          <a:off x="7924782" y="4560565"/>
          <a:ext cx="304817" cy="87634"/>
        </a:xfrm>
        <a:prstGeom prst="leftRightArrow">
          <a:avLst/>
        </a:prstGeom>
        <a:noFill/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34D18-B8CE-4EBD-AB87-00DDB6A67EE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9CACA-1A4C-4F67-91BE-6B80AC75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B2331A-DFA4-45CC-9165-7B18E1F227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B2331A-DFA4-45CC-9165-7B18E1F227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DC4D-B64D-49B0-A53E-5769AA5C5681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E8E541-8528-410C-89FF-B46E9299A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DC4D-B64D-49B0-A53E-5769AA5C5681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541-8528-410C-89FF-B46E9299A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DC4D-B64D-49B0-A53E-5769AA5C5681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541-8528-410C-89FF-B46E9299A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DC4D-B64D-49B0-A53E-5769AA5C5681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541-8528-410C-89FF-B46E9299A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DC4D-B64D-49B0-A53E-5769AA5C5681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E8E541-8528-410C-89FF-B46E9299A9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DC4D-B64D-49B0-A53E-5769AA5C5681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541-8528-410C-89FF-B46E9299A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DC4D-B64D-49B0-A53E-5769AA5C5681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541-8528-410C-89FF-B46E9299A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DC4D-B64D-49B0-A53E-5769AA5C5681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541-8528-410C-89FF-B46E9299A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DC4D-B64D-49B0-A53E-5769AA5C5681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541-8528-410C-89FF-B46E9299A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DC4D-B64D-49B0-A53E-5769AA5C5681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E541-8528-410C-89FF-B46E9299A9B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DC4D-B64D-49B0-A53E-5769AA5C5681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E8E541-8528-410C-89FF-B46E9299A9B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CE3DC4D-B64D-49B0-A53E-5769AA5C5681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DE8E541-8528-410C-89FF-B46E9299A9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b="1" dirty="0">
                <a:latin typeface="Times New Roman"/>
                <a:ea typeface="Calibri"/>
              </a:rPr>
              <a:t>Enhancing National Capacities of </a:t>
            </a:r>
            <a:r>
              <a:rPr lang="en-GB" sz="5400" b="1" dirty="0" smtClean="0">
                <a:latin typeface="Times New Roman"/>
                <a:ea typeface="Calibri"/>
              </a:rPr>
              <a:t>       OIC </a:t>
            </a:r>
            <a:r>
              <a:rPr lang="en-GB" sz="5400" b="1" dirty="0">
                <a:latin typeface="Times New Roman"/>
                <a:ea typeface="Calibri"/>
              </a:rPr>
              <a:t>Countries in Poverty Statistics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" y="4751808"/>
            <a:ext cx="9143751" cy="20119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5257800"/>
            <a:ext cx="3809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ct val="0"/>
              </a:spcBef>
              <a:defRPr/>
            </a:pPr>
            <a:r>
              <a:rPr lang="en-US" sz="1600" dirty="0" err="1" smtClean="0">
                <a:solidFill>
                  <a:schemeClr val="tx1"/>
                </a:solidFill>
              </a:rPr>
              <a:t>Mazhar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Hussain</a:t>
            </a:r>
            <a:r>
              <a:rPr lang="en-US" sz="1600" dirty="0" smtClean="0">
                <a:solidFill>
                  <a:schemeClr val="tx1"/>
                </a:solidFill>
              </a:rPr>
              <a:t>            </a:t>
            </a:r>
          </a:p>
          <a:p>
            <a:pPr algn="r">
              <a:spcBef>
                <a:spcPct val="0"/>
              </a:spcBef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EGM on Enhancing Capacities in Poverty Statistics</a:t>
            </a:r>
          </a:p>
          <a:p>
            <a:pPr algn="r">
              <a:spcBef>
                <a:spcPct val="0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  </a:t>
            </a:r>
            <a:r>
              <a:rPr lang="tr-TR" sz="1200" dirty="0" smtClean="0">
                <a:solidFill>
                  <a:schemeClr val="tx1"/>
                </a:solidFill>
              </a:rPr>
              <a:t>7</a:t>
            </a:r>
            <a:r>
              <a:rPr lang="en-US" sz="1200" dirty="0" smtClean="0">
                <a:solidFill>
                  <a:schemeClr val="tx1"/>
                </a:solidFill>
              </a:rPr>
              <a:t>-8  </a:t>
            </a:r>
            <a:r>
              <a:rPr lang="tr-TR" sz="1200" dirty="0" smtClean="0">
                <a:solidFill>
                  <a:schemeClr val="tx1"/>
                </a:solidFill>
              </a:rPr>
              <a:t>August 2014</a:t>
            </a:r>
            <a:r>
              <a:rPr lang="en-US" sz="1200" dirty="0" smtClean="0">
                <a:solidFill>
                  <a:schemeClr val="tx1"/>
                </a:solidFill>
              </a:rPr>
              <a:t>,  </a:t>
            </a:r>
            <a:r>
              <a:rPr lang="tr-TR" sz="1200" dirty="0" smtClean="0">
                <a:solidFill>
                  <a:schemeClr val="tx1"/>
                </a:solidFill>
              </a:rPr>
              <a:t>Ankara </a:t>
            </a:r>
            <a:r>
              <a:rPr lang="tr-TR" sz="1200" dirty="0">
                <a:solidFill>
                  <a:schemeClr val="tx1"/>
                </a:solidFill>
              </a:rPr>
              <a:t>–Turkey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4987" y="5257800"/>
            <a:ext cx="1365250" cy="431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r-TR" sz="1800" b="1" spc="300" dirty="0" smtClean="0"/>
              <a:t>SESRIC</a:t>
            </a:r>
            <a:endParaRPr lang="tr-TR" sz="1600" b="1" spc="3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5689600"/>
            <a:ext cx="2735262" cy="6477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000" b="1" spc="50" dirty="0" smtClean="0"/>
              <a:t>STATISTICAL, ECONOMIC AND SOCIAL RESEARCH AND TRAINING CENTRE FOR ISLAMIC COUNTRIES</a:t>
            </a:r>
            <a:endParaRPr lang="tr-TR" sz="1200" b="1" spc="50" dirty="0"/>
          </a:p>
        </p:txBody>
      </p:sp>
      <p:pic>
        <p:nvPicPr>
          <p:cNvPr id="7" name="Picture 2" descr="C:\Users\fatmanur\Desktop\sesric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49838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sz="3400" dirty="0"/>
              <a:t>PART I: UNDERSTANDING THE NATURE OF </a:t>
            </a:r>
            <a:r>
              <a:rPr lang="en-US" sz="3400" dirty="0" smtClean="0"/>
              <a:t>POVERTY ..2/3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GB" sz="2200" dirty="0" smtClean="0">
                <a:latin typeface="Times New Roman"/>
                <a:ea typeface="Calibri"/>
                <a:cs typeface="Arial"/>
              </a:rPr>
              <a:t>2. Poverty </a:t>
            </a:r>
            <a:r>
              <a:rPr lang="en-GB" sz="2200" dirty="0">
                <a:latin typeface="Times New Roman"/>
                <a:ea typeface="Calibri"/>
                <a:cs typeface="Arial"/>
              </a:rPr>
              <a:t>and Inequality Measures</a:t>
            </a:r>
            <a:endParaRPr lang="en-US" sz="22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Alternative measures of poverty and </a:t>
            </a:r>
            <a:r>
              <a:rPr lang="en-GB" sz="2100" dirty="0" smtClean="0">
                <a:latin typeface="Times New Roman"/>
                <a:ea typeface="Calibri"/>
                <a:cs typeface="Arial"/>
              </a:rPr>
              <a:t>inequality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New tools for poverty evaluation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R="0" lvl="1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85800" y="4114800"/>
            <a:ext cx="7010400" cy="160020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15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….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 discusses traditional as well as newly developed measures of poverty and inequality and ….how they differ from each other…</a:t>
            </a:r>
            <a:r>
              <a:rPr lang="en-GB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…</a:t>
            </a:r>
            <a:endParaRPr lang="en-US" sz="2000" i="1" dirty="0" smtClean="0">
              <a:solidFill>
                <a:schemeClr val="tx1"/>
              </a:solidFill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5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sz="3400" dirty="0"/>
              <a:t>PART I: UNDERSTANDING THE NATURE OF </a:t>
            </a:r>
            <a:r>
              <a:rPr lang="en-US" sz="3400" dirty="0" smtClean="0"/>
              <a:t>POVERTY ..3/3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GB" sz="2200" dirty="0" smtClean="0">
                <a:latin typeface="Times New Roman"/>
                <a:ea typeface="Calibri"/>
                <a:cs typeface="Arial"/>
              </a:rPr>
              <a:t>3. Socio-economic </a:t>
            </a:r>
            <a:r>
              <a:rPr lang="en-GB" sz="2200" dirty="0">
                <a:latin typeface="Times New Roman"/>
                <a:ea typeface="Calibri"/>
                <a:cs typeface="Arial"/>
              </a:rPr>
              <a:t>Impacts of Poverty and Inequality</a:t>
            </a:r>
            <a:endParaRPr lang="en-US" sz="22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Areas where the major impacts are </a:t>
            </a:r>
            <a:r>
              <a:rPr lang="en-GB" sz="2100" dirty="0" smtClean="0">
                <a:latin typeface="Times New Roman"/>
                <a:ea typeface="Calibri"/>
                <a:cs typeface="Arial"/>
              </a:rPr>
              <a:t>observed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Factors channelling the impacts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R="0" lvl="1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Calibri"/>
              <a:ea typeface="Calibri"/>
              <a:cs typeface="Arial"/>
            </a:endParaRPr>
          </a:p>
          <a:p>
            <a:pPr marR="0" lvl="1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85800" y="3505200"/>
            <a:ext cx="7010400" cy="220980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15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….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 discusses linkages between poverty and some major socio-economic indicators like education, health,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labour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 market, agriculture, food security, and participation and inclusion…and the factors channeling the impacts of poverty like employment, prices, assets, transfers and taxes, and access….</a:t>
            </a:r>
          </a:p>
        </p:txBody>
      </p:sp>
    </p:spTree>
    <p:extLst>
      <p:ext uri="{BB962C8B-B14F-4D97-AF65-F5344CB8AC3E}">
        <p14:creationId xmlns:p14="http://schemas.microsoft.com/office/powerpoint/2010/main" val="413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39000" cy="1371600"/>
          </a:xfrm>
        </p:spPr>
        <p:txBody>
          <a:bodyPr>
            <a:normAutofit/>
          </a:bodyPr>
          <a:lstStyle/>
          <a:p>
            <a:r>
              <a:rPr lang="en-GB" sz="3400" b="1" cap="small" dirty="0"/>
              <a:t>Part II: State of Poverty in OIC </a:t>
            </a:r>
            <a:r>
              <a:rPr lang="en-GB" sz="3400" b="1" cap="small" dirty="0" smtClean="0"/>
              <a:t>Countries ..1/4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GB" sz="2200" dirty="0" smtClean="0">
                <a:latin typeface="Times New Roman"/>
                <a:ea typeface="Calibri"/>
                <a:cs typeface="Arial"/>
              </a:rPr>
              <a:t>4. Poverty </a:t>
            </a:r>
            <a:r>
              <a:rPr lang="en-GB" sz="2200" dirty="0">
                <a:latin typeface="Times New Roman"/>
                <a:ea typeface="Calibri"/>
                <a:cs typeface="Arial"/>
              </a:rPr>
              <a:t>Profile</a:t>
            </a:r>
            <a:endParaRPr lang="en-US" sz="22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Analysis of major poverty indicators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Linkages between growth and poverty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R="0" lvl="1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85800" y="3886200"/>
            <a:ext cx="7010400" cy="160020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15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….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 analyses the state of poverty in OIC countries based on available data….also discusses the linkages between growth and poverty….considered to be the single most important factor influencing poverty….</a:t>
            </a:r>
          </a:p>
        </p:txBody>
      </p:sp>
    </p:spTree>
    <p:extLst>
      <p:ext uri="{BB962C8B-B14F-4D97-AF65-F5344CB8AC3E}">
        <p14:creationId xmlns:p14="http://schemas.microsoft.com/office/powerpoint/2010/main" val="14046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39000" cy="1371600"/>
          </a:xfrm>
        </p:spPr>
        <p:txBody>
          <a:bodyPr>
            <a:normAutofit/>
          </a:bodyPr>
          <a:lstStyle/>
          <a:p>
            <a:r>
              <a:rPr lang="en-GB" sz="3400" b="1" cap="small" dirty="0"/>
              <a:t>Part II: State of Poverty in OIC </a:t>
            </a:r>
            <a:r>
              <a:rPr lang="en-GB" sz="3400" b="1" cap="small" dirty="0" smtClean="0"/>
              <a:t>Countries ..2/4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GB" sz="2200" dirty="0" smtClean="0">
                <a:latin typeface="Times New Roman"/>
                <a:ea typeface="Calibri"/>
                <a:cs typeface="Arial"/>
              </a:rPr>
              <a:t>5. Causes </a:t>
            </a:r>
            <a:r>
              <a:rPr lang="en-GB" sz="2200" dirty="0">
                <a:latin typeface="Times New Roman"/>
                <a:ea typeface="Calibri"/>
                <a:cs typeface="Arial"/>
              </a:rPr>
              <a:t>of Poverty</a:t>
            </a:r>
            <a:endParaRPr lang="en-US" sz="22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Demographic dynamics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Economic dynamics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Environmental dynamics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Political dynamics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R="0" lvl="1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85800" y="4191000"/>
            <a:ext cx="7010400" cy="152400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15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….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 discusses the main causes of poverty in OIC countries by highlighting the  demographic, economic, environmental, and political dynamics….and their role in poverty and deprivation….</a:t>
            </a:r>
          </a:p>
        </p:txBody>
      </p:sp>
    </p:spTree>
    <p:extLst>
      <p:ext uri="{BB962C8B-B14F-4D97-AF65-F5344CB8AC3E}">
        <p14:creationId xmlns:p14="http://schemas.microsoft.com/office/powerpoint/2010/main" val="1400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39000" cy="1371600"/>
          </a:xfrm>
        </p:spPr>
        <p:txBody>
          <a:bodyPr>
            <a:normAutofit/>
          </a:bodyPr>
          <a:lstStyle/>
          <a:p>
            <a:r>
              <a:rPr lang="en-GB" sz="3400" b="1" cap="small" dirty="0"/>
              <a:t>Part II: State of Poverty in OIC </a:t>
            </a:r>
            <a:r>
              <a:rPr lang="en-GB" sz="3400" b="1" cap="small" dirty="0" smtClean="0"/>
              <a:t>Countries ..3/4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53000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GB" sz="2100" dirty="0" smtClean="0">
                <a:latin typeface="Times New Roman"/>
                <a:ea typeface="Calibri"/>
                <a:cs typeface="Arial"/>
              </a:rPr>
              <a:t>6. Socio-economic </a:t>
            </a:r>
            <a:r>
              <a:rPr lang="en-GB" sz="2100" dirty="0">
                <a:latin typeface="Times New Roman"/>
                <a:ea typeface="Calibri"/>
                <a:cs typeface="Arial"/>
              </a:rPr>
              <a:t>Impacts of Poverty in OIC Countries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Education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Health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Population and environment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Employment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Food security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Participation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R="0" lvl="1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85800" y="4648200"/>
            <a:ext cx="7010400" cy="137160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15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….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 focuses on the consequences of being poor on education, health, population and environment, employment, food security, and community participation….</a:t>
            </a:r>
          </a:p>
        </p:txBody>
      </p:sp>
    </p:spTree>
    <p:extLst>
      <p:ext uri="{BB962C8B-B14F-4D97-AF65-F5344CB8AC3E}">
        <p14:creationId xmlns:p14="http://schemas.microsoft.com/office/powerpoint/2010/main" val="14480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39000" cy="1371600"/>
          </a:xfrm>
        </p:spPr>
        <p:txBody>
          <a:bodyPr>
            <a:normAutofit/>
          </a:bodyPr>
          <a:lstStyle/>
          <a:p>
            <a:r>
              <a:rPr lang="en-GB" sz="3400" b="1" cap="small" dirty="0"/>
              <a:t>Part II: State of Poverty in OIC </a:t>
            </a:r>
            <a:r>
              <a:rPr lang="en-GB" sz="3400" b="1" cap="small" dirty="0" smtClean="0"/>
              <a:t>Countries ..4/4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GB" sz="2200" dirty="0" smtClean="0">
                <a:latin typeface="Times New Roman"/>
                <a:ea typeface="Calibri"/>
                <a:cs typeface="Arial"/>
              </a:rPr>
              <a:t>7. Major </a:t>
            </a:r>
            <a:r>
              <a:rPr lang="en-GB" sz="2200" dirty="0">
                <a:latin typeface="Times New Roman"/>
                <a:ea typeface="Calibri"/>
                <a:cs typeface="Arial"/>
              </a:rPr>
              <a:t>Challenges in Poverty Alleviation</a:t>
            </a:r>
            <a:endParaRPr lang="en-US" sz="22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Access to basic services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Financial resources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Institutional capacity and political will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 Climate change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R="0" lvl="1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85800" y="4343400"/>
            <a:ext cx="7010400" cy="152400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15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….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 discusses the major challenges faced in alleviating poverty…. including access to basic services, availability of financial resources, institutional capacity and political will, and climate change….</a:t>
            </a:r>
          </a:p>
        </p:txBody>
      </p:sp>
    </p:spTree>
    <p:extLst>
      <p:ext uri="{BB962C8B-B14F-4D97-AF65-F5344CB8AC3E}">
        <p14:creationId xmlns:p14="http://schemas.microsoft.com/office/powerpoint/2010/main" val="12364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4571999"/>
          </a:xfrm>
        </p:spPr>
        <p:txBody>
          <a:bodyPr/>
          <a:lstStyle/>
          <a:p>
            <a:pPr algn="l" eaLnBrk="1" hangingPunct="1"/>
            <a:r>
              <a:rPr lang="en-US" sz="2800" b="1" dirty="0" smtClean="0"/>
              <a:t>Thank you for your attention !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1295401"/>
            <a:ext cx="13811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sz="3200" b="1" dirty="0"/>
              <a:t>Social, Economic and Geographical Background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43400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778000"/>
            <a:ext cx="7620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….57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OIC countries are dispersed over a large geographical region spread out on four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continents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….account for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one sixth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world area and more than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one fifth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total world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population….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715000"/>
            <a:ext cx="7620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….27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countries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classified among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world 55 low-income food-deficit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countries (LIFDCs)….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895600"/>
            <a:ext cx="7620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….contribute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11.3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world total output (GDP, current $ PPP) 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12.5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world total merchandise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exports….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733800"/>
            <a:ext cx="7620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OIC countries are currently classified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low-income countries 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are middle-income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countries….and only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OIC countries are classified as high-income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countries….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76800"/>
            <a:ext cx="7620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GB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21</a:t>
            </a:r>
            <a:r>
              <a:rPr lang="en-GB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ea typeface="Calibri"/>
                <a:cs typeface="Times New Roman" pitchFamily="18" charset="0"/>
              </a:rPr>
              <a:t>OIC countries, mostly </a:t>
            </a:r>
            <a:r>
              <a:rPr lang="en-GB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from Sub-Saharan </a:t>
            </a:r>
            <a:r>
              <a:rPr lang="en-GB" sz="2000" dirty="0">
                <a:latin typeface="Times New Roman" pitchFamily="18" charset="0"/>
                <a:ea typeface="Calibri"/>
                <a:cs typeface="Times New Roman" pitchFamily="18" charset="0"/>
              </a:rPr>
              <a:t>Africa, are classified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among the world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en-GB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Heavily </a:t>
            </a:r>
            <a:r>
              <a:rPr lang="en-GB" sz="2000" dirty="0">
                <a:latin typeface="Times New Roman" pitchFamily="18" charset="0"/>
                <a:ea typeface="Calibri"/>
                <a:cs typeface="Times New Roman" pitchFamily="18" charset="0"/>
              </a:rPr>
              <a:t>Indebted Poor Countries (</a:t>
            </a:r>
            <a:r>
              <a:rPr lang="en-GB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HIPCs)….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State of INCOME poverty in </a:t>
            </a:r>
            <a:r>
              <a:rPr lang="en-US" sz="3400" dirty="0" err="1" smtClean="0"/>
              <a:t>oic</a:t>
            </a:r>
            <a:r>
              <a:rPr lang="en-US" sz="3400" dirty="0" smtClean="0"/>
              <a:t> </a:t>
            </a:r>
            <a:r>
              <a:rPr lang="en-US" sz="3400" dirty="0" smtClean="0"/>
              <a:t>countries ..1/2</a:t>
            </a:r>
            <a:endParaRPr lang="en-US" sz="3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285880"/>
              </p:ext>
            </p:extLst>
          </p:nvPr>
        </p:nvGraphicFramePr>
        <p:xfrm>
          <a:off x="457200" y="17526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954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1$/Day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2590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1.25$/Day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2$/Day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47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sz="3400" dirty="0"/>
              <a:t>State of INCOME poverty in </a:t>
            </a:r>
            <a:r>
              <a:rPr lang="en-US" sz="3400" dirty="0" err="1"/>
              <a:t>oic</a:t>
            </a:r>
            <a:r>
              <a:rPr lang="en-US" sz="3400" dirty="0"/>
              <a:t> </a:t>
            </a:r>
            <a:r>
              <a:rPr lang="en-US" sz="3400" dirty="0" smtClean="0"/>
              <a:t>countries ..2/2</a:t>
            </a:r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778000"/>
            <a:ext cx="7620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31%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OIC population living below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international poverty threshold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1.25$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day…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remaining quite above the world average of 14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....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099137"/>
            <a:ext cx="76200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97.5%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OIC total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population living below international poverty line are living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member countries located in Sub-Saharan Africa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(53.1%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OIC total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South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Asia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(29.3%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OIC total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and East Asia &amp;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Pacific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(15.1%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OIC total)</a:t>
            </a:r>
            <a:r>
              <a:rPr lang="en-GB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….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648200"/>
            <a:ext cx="76200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One third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total population 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living below the international poverty line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member countries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them from Sub-Saharan Africa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State of multi-dimensional  poverty</a:t>
            </a:r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778000"/>
            <a:ext cx="7620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OIC total population is multidimensional poor (accounting for 29% of the world total multidimensional poor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compared to 30% in the world and 28% in other developing countries.…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099137"/>
            <a:ext cx="7620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OIC total multidimensional poor are living in member countries located in Sub-Saharan Africa (46% of OIC total) and South Asia (37% of OIC total)</a:t>
            </a:r>
            <a:r>
              <a:rPr lang="en-GB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….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343400"/>
            <a:ext cx="7620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….more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than half of total population is multi-dimensionally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poor in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member countries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them from Sub-Saharan Africa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sz="3400" dirty="0"/>
              <a:t>Socio-economic Impacts of Poverty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727334"/>
              </p:ext>
            </p:extLst>
          </p:nvPr>
        </p:nvGraphicFramePr>
        <p:xfrm>
          <a:off x="457200" y="17526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2514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FOOD SECURITY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2602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EDUCATION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2602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HEALTH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82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4571999"/>
          </a:xfrm>
        </p:spPr>
        <p:txBody>
          <a:bodyPr/>
          <a:lstStyle/>
          <a:p>
            <a:pPr algn="l" eaLnBrk="1" hangingPunct="1"/>
            <a:r>
              <a:rPr lang="en-US" sz="2800" b="1" dirty="0" smtClean="0"/>
              <a:t>Thank you for your attention !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1295401"/>
            <a:ext cx="13811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0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b="1" dirty="0">
                <a:latin typeface="Times New Roman"/>
                <a:ea typeface="Calibri"/>
              </a:rPr>
              <a:t>Enhancing National Capacities of </a:t>
            </a:r>
            <a:r>
              <a:rPr lang="en-GB" sz="5400" b="1" dirty="0" smtClean="0">
                <a:latin typeface="Times New Roman"/>
                <a:ea typeface="Calibri"/>
              </a:rPr>
              <a:t>       OIC </a:t>
            </a:r>
            <a:r>
              <a:rPr lang="en-GB" sz="5400" b="1" dirty="0">
                <a:latin typeface="Times New Roman"/>
                <a:ea typeface="Calibri"/>
              </a:rPr>
              <a:t>Countries in Poverty Statistics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" y="4751808"/>
            <a:ext cx="9143751" cy="20119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5257800"/>
            <a:ext cx="3809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ct val="0"/>
              </a:spcBef>
              <a:defRPr/>
            </a:pPr>
            <a:r>
              <a:rPr lang="en-US" sz="1600" dirty="0" err="1" smtClean="0">
                <a:solidFill>
                  <a:schemeClr val="tx1"/>
                </a:solidFill>
              </a:rPr>
              <a:t>Mazhar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Hussain</a:t>
            </a:r>
            <a:r>
              <a:rPr lang="en-US" sz="1600" dirty="0" smtClean="0">
                <a:solidFill>
                  <a:schemeClr val="tx1"/>
                </a:solidFill>
              </a:rPr>
              <a:t>            </a:t>
            </a:r>
          </a:p>
          <a:p>
            <a:pPr algn="r">
              <a:spcBef>
                <a:spcPct val="0"/>
              </a:spcBef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EGM on Enhancing Capacities in Poverty Statistics</a:t>
            </a:r>
          </a:p>
          <a:p>
            <a:pPr algn="r">
              <a:spcBef>
                <a:spcPct val="0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  </a:t>
            </a:r>
            <a:r>
              <a:rPr lang="tr-TR" sz="1200" dirty="0" smtClean="0">
                <a:solidFill>
                  <a:schemeClr val="tx1"/>
                </a:solidFill>
              </a:rPr>
              <a:t>7</a:t>
            </a:r>
            <a:r>
              <a:rPr lang="en-US" sz="1200" dirty="0" smtClean="0">
                <a:solidFill>
                  <a:schemeClr val="tx1"/>
                </a:solidFill>
              </a:rPr>
              <a:t>-8  </a:t>
            </a:r>
            <a:r>
              <a:rPr lang="tr-TR" sz="1200" dirty="0" smtClean="0">
                <a:solidFill>
                  <a:schemeClr val="tx1"/>
                </a:solidFill>
              </a:rPr>
              <a:t>August 2014</a:t>
            </a:r>
            <a:r>
              <a:rPr lang="en-US" sz="1200" dirty="0" smtClean="0">
                <a:solidFill>
                  <a:schemeClr val="tx1"/>
                </a:solidFill>
              </a:rPr>
              <a:t>,  </a:t>
            </a:r>
            <a:r>
              <a:rPr lang="tr-TR" sz="1200" dirty="0" smtClean="0">
                <a:solidFill>
                  <a:schemeClr val="tx1"/>
                </a:solidFill>
              </a:rPr>
              <a:t>Ankara </a:t>
            </a:r>
            <a:r>
              <a:rPr lang="tr-TR" sz="1200" dirty="0">
                <a:solidFill>
                  <a:schemeClr val="tx1"/>
                </a:solidFill>
              </a:rPr>
              <a:t>–Turkey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4987" y="5257800"/>
            <a:ext cx="1365250" cy="431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r-TR" sz="1800" b="1" spc="300" dirty="0" smtClean="0"/>
              <a:t>SESRIC</a:t>
            </a:r>
            <a:endParaRPr lang="tr-TR" sz="1600" b="1" spc="3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5689600"/>
            <a:ext cx="2735262" cy="6477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000" b="1" spc="50" dirty="0" smtClean="0"/>
              <a:t>STATISTICAL, ECONOMIC AND SOCIAL RESEARCH AND TRAINING CENTRE FOR ISLAMIC COUNTRIES</a:t>
            </a:r>
            <a:endParaRPr lang="tr-TR" sz="1200" b="1" spc="50" dirty="0"/>
          </a:p>
        </p:txBody>
      </p:sp>
      <p:pic>
        <p:nvPicPr>
          <p:cNvPr id="7" name="Picture 2" descr="C:\Users\fatmanur\Desktop\sesric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49838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1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sz="3400" dirty="0"/>
              <a:t>PART I: UNDERSTANDING THE NATURE OF </a:t>
            </a:r>
            <a:r>
              <a:rPr lang="en-US" sz="3400" dirty="0" smtClean="0"/>
              <a:t>POVERTY ..1/3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190999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200" dirty="0">
                <a:latin typeface="Times New Roman"/>
                <a:ea typeface="Calibri"/>
                <a:cs typeface="Arial"/>
              </a:rPr>
              <a:t>Basic Concepts and Definitions</a:t>
            </a:r>
            <a:endParaRPr lang="en-US" sz="22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Income standards and welfare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Poverty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GB" sz="2100" dirty="0">
                <a:latin typeface="Times New Roman"/>
                <a:ea typeface="Calibri"/>
                <a:cs typeface="Arial"/>
              </a:rPr>
              <a:t>Inequality</a:t>
            </a:r>
            <a:endParaRPr lang="en-US" sz="2100" dirty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85800" y="4114800"/>
            <a:ext cx="7010400" cy="137160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15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….provides </a:t>
            </a:r>
            <a:r>
              <a:rPr lang="en-GB" sz="2000" i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basic concepts and </a:t>
            </a:r>
            <a:r>
              <a:rPr lang="en-GB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alternative) definitions of poverty and inequality</a:t>
            </a:r>
            <a:r>
              <a:rPr lang="en-GB" sz="2000" i="1" dirty="0" smtClean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…</a:t>
            </a:r>
            <a:endParaRPr lang="en-US" sz="2000" i="1" dirty="0">
              <a:solidFill>
                <a:schemeClr val="tx1"/>
              </a:solidFill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0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370</TotalTime>
  <Words>1045</Words>
  <Application>Microsoft Office PowerPoint</Application>
  <PresentationFormat>On-screen Show (4:3)</PresentationFormat>
  <Paragraphs>103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Essential</vt:lpstr>
      <vt:lpstr>Enhancing National Capacities of        OIC Countries in Poverty Statistics</vt:lpstr>
      <vt:lpstr>Social, Economic and Geographical Background</vt:lpstr>
      <vt:lpstr>State of INCOME poverty in oic countries ..1/2</vt:lpstr>
      <vt:lpstr>State of INCOME poverty in oic countries ..2/2</vt:lpstr>
      <vt:lpstr>State of multi-dimensional  poverty</vt:lpstr>
      <vt:lpstr>Socio-economic Impacts of Poverty </vt:lpstr>
      <vt:lpstr>Thank you for your attention !</vt:lpstr>
      <vt:lpstr>Enhancing National Capacities of        OIC Countries in Poverty Statistics</vt:lpstr>
      <vt:lpstr>PART I: UNDERSTANDING THE NATURE OF POVERTY ..1/3</vt:lpstr>
      <vt:lpstr>PART I: UNDERSTANDING THE NATURE OF POVERTY ..2/3 </vt:lpstr>
      <vt:lpstr>PART I: UNDERSTANDING THE NATURE OF POVERTY ..3/3 </vt:lpstr>
      <vt:lpstr>Part II: State of Poverty in OIC Countries ..1/4 </vt:lpstr>
      <vt:lpstr>Part II: State of Poverty in OIC Countries ..2/4 </vt:lpstr>
      <vt:lpstr>Part II: State of Poverty in OIC Countries ..3/4 </vt:lpstr>
      <vt:lpstr>Part II: State of Poverty in OIC Countries ..4/4 </vt:lpstr>
      <vt:lpstr>Thank you for your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Mazha Hussain</dc:creator>
  <cp:lastModifiedBy>Mazha Hussain</cp:lastModifiedBy>
  <cp:revision>47</cp:revision>
  <dcterms:created xsi:type="dcterms:W3CDTF">2014-08-05T07:18:39Z</dcterms:created>
  <dcterms:modified xsi:type="dcterms:W3CDTF">2014-08-06T12:58:02Z</dcterms:modified>
</cp:coreProperties>
</file>